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itchFamily="2" charset="0"/>
      <p:regular r:id="rId13"/>
      <p:bold r:id="rId14"/>
    </p:embeddedFont>
    <p:embeddedFont>
      <p:font typeface="Roboto Slab" pitchFamily="2" charset="0"/>
      <p:regular r:id="rId15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447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0008" y="4830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Inteligencia Artificial en Automóviles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80008" y="264678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los últimos cinco años, la inteligencia artificial (IA) ha revolucionado la industria automotriz con avances sorprendentes. La adopción de IA crece a un ritmo del 35% anual, impulsando tecnologías innovadoras que transforman la experiencia de conducción y seguridad.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80007" y="43002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estima que para este año 2025, la inversión global en IA aplicada a automóviles alcanzará los 25 mil millones de dólares, demostrando la importancia y el potencial de esta tecnología en el futuro del transporte.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33745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8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2647" y="21925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02646" y="322380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inteligencia artificial está transformando la industria automotriz con innovaciones que elevan la seguridad, eficiencia y comodidad del conductor. Vehículos más inteligentes y autónomos son ya una realidad palpable.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02647" y="499790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futuro apunta a un transporte más conectado, sostenible y seguro, generando grandes oportunidades de inversión y desarrollo tecnológico que moldearán la movilidad en las próximas décadas.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371" y="539591"/>
            <a:ext cx="7775258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Conducción Autónoma: El Futuro en Marcha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04280" y="2054900"/>
            <a:ext cx="22860" cy="5634990"/>
          </a:xfrm>
          <a:prstGeom prst="roundRect">
            <a:avLst>
              <a:gd name="adj" fmla="val 128315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Shape 2"/>
          <p:cNvSpPr/>
          <p:nvPr/>
        </p:nvSpPr>
        <p:spPr>
          <a:xfrm>
            <a:off x="1101388" y="2263378"/>
            <a:ext cx="586621" cy="22860"/>
          </a:xfrm>
          <a:prstGeom prst="roundRect">
            <a:avLst>
              <a:gd name="adj" fmla="val 128315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Shape 3"/>
          <p:cNvSpPr/>
          <p:nvPr/>
        </p:nvSpPr>
        <p:spPr>
          <a:xfrm>
            <a:off x="684312" y="2054900"/>
            <a:ext cx="439936" cy="439936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7" name="Text 4"/>
          <p:cNvSpPr/>
          <p:nvPr/>
        </p:nvSpPr>
        <p:spPr>
          <a:xfrm>
            <a:off x="757595" y="2091511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882021" y="2122051"/>
            <a:ext cx="308681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Niveles de Automatización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882021" y="2544842"/>
            <a:ext cx="6577608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SAE define niveles del 0 al 5, desde sin automatización hasta conducción completamente autónoma.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01388" y="3769876"/>
            <a:ext cx="586621" cy="22860"/>
          </a:xfrm>
          <a:prstGeom prst="roundRect">
            <a:avLst>
              <a:gd name="adj" fmla="val 128315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Shape 8"/>
          <p:cNvSpPr/>
          <p:nvPr/>
        </p:nvSpPr>
        <p:spPr>
          <a:xfrm>
            <a:off x="684312" y="3561398"/>
            <a:ext cx="439936" cy="439936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2" name="Text 9"/>
          <p:cNvSpPr/>
          <p:nvPr/>
        </p:nvSpPr>
        <p:spPr>
          <a:xfrm>
            <a:off x="757595" y="3598009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882021" y="3628549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Waymo y Cruise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882021" y="4051340"/>
            <a:ext cx="6577608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Liderando pruebas de Nivel 4 en entornos urbanos, acercando la conducción autónoma comercialmente viable.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01388" y="5276374"/>
            <a:ext cx="586621" cy="22860"/>
          </a:xfrm>
          <a:prstGeom prst="roundRect">
            <a:avLst>
              <a:gd name="adj" fmla="val 128315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6" name="Shape 13"/>
          <p:cNvSpPr/>
          <p:nvPr/>
        </p:nvSpPr>
        <p:spPr>
          <a:xfrm>
            <a:off x="684312" y="5067895"/>
            <a:ext cx="439936" cy="439936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7" name="Text 14"/>
          <p:cNvSpPr/>
          <p:nvPr/>
        </p:nvSpPr>
        <p:spPr>
          <a:xfrm>
            <a:off x="757595" y="5104507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882021" y="5135047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Tesla Autopilot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882021" y="5557838"/>
            <a:ext cx="6577608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 evolucionado de simple asistencia a una conducción semi-autónoma limitada y en expansión.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01388" y="6782872"/>
            <a:ext cx="586621" cy="22860"/>
          </a:xfrm>
          <a:prstGeom prst="roundRect">
            <a:avLst>
              <a:gd name="adj" fmla="val 128315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1" name="Shape 18"/>
          <p:cNvSpPr/>
          <p:nvPr/>
        </p:nvSpPr>
        <p:spPr>
          <a:xfrm>
            <a:off x="684312" y="6574393"/>
            <a:ext cx="439936" cy="439936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2" name="Text 19"/>
          <p:cNvSpPr/>
          <p:nvPr/>
        </p:nvSpPr>
        <p:spPr>
          <a:xfrm>
            <a:off x="757595" y="6611005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1882021" y="6641544"/>
            <a:ext cx="2451378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Inversión Estratégica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1882021" y="7064335"/>
            <a:ext cx="6577608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GM invierte $10 mil millones para potenciar la tecnología de Cruise entre 2023 y 2025.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0001" y="476250"/>
            <a:ext cx="7810500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Asistencia al Conductor Avanzada (ADAS)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914519" y="1928812"/>
            <a:ext cx="7810500" cy="1840706"/>
          </a:xfrm>
          <a:prstGeom prst="roundRect">
            <a:avLst>
              <a:gd name="adj" fmla="val 155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1096736" y="2150354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Sistemas Principales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150501" y="2557547"/>
            <a:ext cx="74295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Frenado automático de emergencia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150501" y="2962276"/>
            <a:ext cx="74295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de crucero adaptativo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150501" y="3368279"/>
            <a:ext cx="74295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Asistencia de mantenimiento de carril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914519" y="4111229"/>
            <a:ext cx="7810500" cy="1097756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0" name="Text 7"/>
          <p:cNvSpPr/>
          <p:nvPr/>
        </p:nvSpPr>
        <p:spPr>
          <a:xfrm>
            <a:off x="1096736" y="4209369"/>
            <a:ext cx="245256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Impacto en Seguridad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96736" y="4571234"/>
            <a:ext cx="74295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a comprobado que se a reducido en un 27% en accidentes gracias a estas tecnologías.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960001" y="5605463"/>
            <a:ext cx="7810500" cy="1097756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3" name="Text 10"/>
          <p:cNvSpPr/>
          <p:nvPr/>
        </p:nvSpPr>
        <p:spPr>
          <a:xfrm>
            <a:off x="1096736" y="5703263"/>
            <a:ext cx="242685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Normativas Europeas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096736" y="6074569"/>
            <a:ext cx="74295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Euro NCAP impulsa la adopción estableciendo estándares rigurosos para ADAS.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960001" y="7019925"/>
            <a:ext cx="7810500" cy="1097756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6" name="Text 13"/>
          <p:cNvSpPr/>
          <p:nvPr/>
        </p:nvSpPr>
        <p:spPr>
          <a:xfrm>
            <a:off x="1142218" y="7210765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Casos de Éxito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1142218" y="7600950"/>
            <a:ext cx="74295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Ejemplos destacados incluyen Volvo City Safety y Subaru EyeSight.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digital de un coche azul&#10;&#10;El contenido generado por IA puede ser incorrecto.">
            <a:extLst>
              <a:ext uri="{FF2B5EF4-FFF2-40B4-BE49-F238E27FC236}">
                <a16:creationId xmlns:a16="http://schemas.microsoft.com/office/drawing/2014/main" id="{C8F4A1CE-872E-FA6A-2D24-1EDF16480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" y="5893832"/>
            <a:ext cx="14630136" cy="922283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2358509"/>
            <a:ext cx="120225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Sistemas de Infoentretenimiento Inteligentes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1200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Reconocimiento de Voz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IA permite respuestas rápidas y naturales integrando asistentes como Google Assistant, Alexa y Siri.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8838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Personalización y Predicción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sistemas anticipan rutas y preferencias musicales adaptándose al conductor y condiciones de tráfico.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57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Integración con Apps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Acceso directo a aplicaciones populares como Spotify y Waze, mejorando la experiencia digital a bordo.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94365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847" y="651867"/>
            <a:ext cx="7023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Mantenimiento Predictivo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597847" y="17149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MX" dirty="0"/>
          </a:p>
        </p:txBody>
      </p:sp>
      <p:sp>
        <p:nvSpPr>
          <p:cNvPr id="5" name="Text 2"/>
          <p:cNvSpPr/>
          <p:nvPr/>
        </p:nvSpPr>
        <p:spPr>
          <a:xfrm>
            <a:off x="1304092" y="1714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Detección Temprana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88171" y="2147172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sensores y algoritmos detectan fallos antes de que causen averías graves.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621106" y="17149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8214896" y="1690364"/>
            <a:ext cx="48747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Reducción de Tiempo de Inactividad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214896" y="217579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McKinsey reporta un 40% menos de paradas inesperadas mediante mantenimiento predictivo.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5819" y="35279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1288171" y="35265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Casos Aplicados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288171" y="395263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BMW y Mercedes-Benz lideran con sistemas Condition Based Service y Predictive Maintenance.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7003" y="35279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4" name="Text 11"/>
          <p:cNvSpPr/>
          <p:nvPr/>
        </p:nvSpPr>
        <p:spPr>
          <a:xfrm>
            <a:off x="8052605" y="35265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Ahorro Económico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052605" y="4012674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Deloitte estima hasta 25% de reducción en costos de mantenimiento para flotas modernas.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274" y="842010"/>
            <a:ext cx="7811453" cy="1189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Optimización de la Experiencia del Usuario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74" y="2350413"/>
            <a:ext cx="475893" cy="4758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32428" y="2430185"/>
            <a:ext cx="1779032" cy="594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Configuración Personalizada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332428" y="3139202"/>
            <a:ext cx="1779032" cy="1218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Ajustes automáticos de asiento, espejos y perfil de conducción según usuario.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347" y="2350413"/>
            <a:ext cx="475893" cy="4758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15502" y="2430185"/>
            <a:ext cx="1779032" cy="594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Iluminación y Climatización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4015502" y="3139202"/>
            <a:ext cx="1779032" cy="1522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IA adapta el ambiente interior para mayor confort prediciendo preferencias.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421" y="2350413"/>
            <a:ext cx="475893" cy="4758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98575" y="2430185"/>
            <a:ext cx="1779151" cy="594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Selección Inteligente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698575" y="3139202"/>
            <a:ext cx="1779151" cy="1522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Recomendación de música y podcasts basados en el estado de ánimo del conductor.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74" y="5075873"/>
            <a:ext cx="475893" cy="47589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32428" y="5155644"/>
            <a:ext cx="1779032" cy="594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Acceso Biométrico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332428" y="5864662"/>
            <a:ext cx="1779032" cy="1522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Seguridad avanzada con reconocimiento facial y huella para encendido y desbloqueo.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2287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Seguridad Mejorada con 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Detección de Fatiga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Supervisión continua del conductor para identificar signos de sueño o distracción.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6545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680097"/>
            <a:ext cx="3167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Monitoreo por Sensores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170515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Cámaras y sensores analizan expresiones y movimientos para evaluar estado de alerta.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6545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Alertas Preventivas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80453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Notificaciones y asistencia para evitar accidentes en situaciones de riesgo.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32780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Impacto Real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623084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NHTSA reporta reducción del 30% en accidentes por fatiga gracias a estas tecnologías.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327809"/>
            <a:ext cx="318968" cy="398621"/>
          </a:xfrm>
          <a:prstGeom prst="rect">
            <a:avLst/>
          </a:prstGeom>
        </p:spPr>
      </p:pic>
      <p:pic>
        <p:nvPicPr>
          <p:cNvPr id="20" name="Imagen 19" descr="Imagen que contiene parado, sostener, hombre, monitor&#10;&#10;El contenido generado por IA puede ser incorrecto.">
            <a:extLst>
              <a:ext uri="{FF2B5EF4-FFF2-40B4-BE49-F238E27FC236}">
                <a16:creationId xmlns:a16="http://schemas.microsoft.com/office/drawing/2014/main" id="{E9A6F7E1-8532-2528-41D8-D5195D4961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6770847" y="382667"/>
            <a:ext cx="1088708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014" y="393917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Desafíos y Consideraciones Éticas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590014" y="1892974"/>
            <a:ext cx="159425" cy="1140143"/>
          </a:xfrm>
          <a:prstGeom prst="roundRect">
            <a:avLst>
              <a:gd name="adj" fmla="val 2000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1008035" y="2037071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Privacidad de Datos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60342" y="2369374"/>
            <a:ext cx="717708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Garantizar la protección y confidencialidad de la información personal del conductor.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81620" y="3343494"/>
            <a:ext cx="159425" cy="1140143"/>
          </a:xfrm>
          <a:prstGeom prst="roundRect">
            <a:avLst>
              <a:gd name="adj" fmla="val 2000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1128769" y="3343494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Sesgos en IA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128769" y="3730685"/>
            <a:ext cx="685811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Abordar posibles parcialidades en algoritmos que pueden afectar decisiones y seguridad.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28323" y="4828460"/>
            <a:ext cx="159425" cy="1140143"/>
          </a:xfrm>
          <a:prstGeom prst="roundRect">
            <a:avLst>
              <a:gd name="adj" fmla="val 2000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1327150" y="4828460"/>
            <a:ext cx="282606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Responsabilidad Legal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327150" y="5216128"/>
            <a:ext cx="653915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Definir claramente quién responde en accidentes involucrando vehículos autónomos.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118381" y="6181248"/>
            <a:ext cx="159425" cy="1140143"/>
          </a:xfrm>
          <a:prstGeom prst="roundRect">
            <a:avLst>
              <a:gd name="adj" fmla="val 2000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4" name="Text 11"/>
          <p:cNvSpPr/>
          <p:nvPr/>
        </p:nvSpPr>
        <p:spPr>
          <a:xfrm>
            <a:off x="1433321" y="6146406"/>
            <a:ext cx="272569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Regulación Necesaria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33321" y="6524428"/>
            <a:ext cx="622018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Crear normativas y estándares internacionales para un desarrollo seguro y ético.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192" y="0"/>
            <a:ext cx="5477208" cy="82158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6863" y="319266"/>
            <a:ext cx="7712631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Tendencias Futuras (2024-2029)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63" y="1263194"/>
            <a:ext cx="1020485" cy="15023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83457" y="1467267"/>
            <a:ext cx="269521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IA en Todo el Vehículo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783457" y="1908512"/>
            <a:ext cx="6388894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Mayor penetración de IA en seguridad, eficiencia y personalización integral.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63" y="2765524"/>
            <a:ext cx="1020485" cy="15023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83457" y="2969597"/>
            <a:ext cx="406610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Vehículos Totalmente Autónomos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783457" y="3410843"/>
            <a:ext cx="6388894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Desarrollo hacia sistemas sin intervención humana, ampliando la autonomía Nivel 5.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63" y="4267855"/>
            <a:ext cx="1020485" cy="15023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83457" y="4471928"/>
            <a:ext cx="319087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Sostenibilidad y Eficiencia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783457" y="4913174"/>
            <a:ext cx="6388894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Enfoque en tecnologías que reduzcan emisiones y optimicen consumo energético.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63" y="5770185"/>
            <a:ext cx="1020485" cy="15023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83457" y="5974258"/>
            <a:ext cx="260818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Conectividad 5G e IoT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783457" y="6415504"/>
            <a:ext cx="6388894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Redes ultra rápidas y dispositivos interconectados para experiencias más seguras y conectadas.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705</Words>
  <Application>Microsoft Office PowerPoint</Application>
  <PresentationFormat>Personalizado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Roboto Slab</vt:lpstr>
      <vt:lpstr>Arial</vt:lpstr>
      <vt:lpstr>Roboto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JOSE MANUEL SOTELO CUEVAS</cp:lastModifiedBy>
  <cp:revision>2</cp:revision>
  <dcterms:created xsi:type="dcterms:W3CDTF">2025-05-20T01:17:57Z</dcterms:created>
  <dcterms:modified xsi:type="dcterms:W3CDTF">2025-05-20T01:38:41Z</dcterms:modified>
</cp:coreProperties>
</file>